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2" r:id="rId4"/>
    <p:sldId id="273" r:id="rId5"/>
    <p:sldId id="258" r:id="rId6"/>
    <p:sldId id="259" r:id="rId7"/>
    <p:sldId id="260" r:id="rId8"/>
    <p:sldId id="261" r:id="rId9"/>
    <p:sldId id="262" r:id="rId10"/>
    <p:sldId id="264" r:id="rId11"/>
    <p:sldId id="263" r:id="rId12"/>
    <p:sldId id="265" r:id="rId13"/>
    <p:sldId id="266" r:id="rId14"/>
    <p:sldId id="268" r:id="rId15"/>
    <p:sldId id="267" r:id="rId16"/>
    <p:sldId id="269" r:id="rId17"/>
    <p:sldId id="270"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55797B-A171-428A-873D-883A1DDCB3B8}" type="datetimeFigureOut">
              <a:rPr lang="en-US" smtClean="0"/>
              <a:t>5/17/2013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96D582-A949-4B47-99E3-AF5F758AA5C4}" type="slidenum">
              <a:rPr lang="en-US" smtClean="0"/>
              <a:t>‹#›</a:t>
            </a:fld>
            <a:endParaRPr lang="en-US"/>
          </a:p>
        </p:txBody>
      </p:sp>
    </p:spTree>
    <p:extLst>
      <p:ext uri="{BB962C8B-B14F-4D97-AF65-F5344CB8AC3E}">
        <p14:creationId xmlns:p14="http://schemas.microsoft.com/office/powerpoint/2010/main" val="1542159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55797B-A171-428A-873D-883A1DDCB3B8}" type="datetimeFigureOut">
              <a:rPr lang="en-US" smtClean="0"/>
              <a:t>5/17/2013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96D582-A949-4B47-99E3-AF5F758AA5C4}" type="slidenum">
              <a:rPr lang="en-US" smtClean="0"/>
              <a:t>‹#›</a:t>
            </a:fld>
            <a:endParaRPr lang="en-US"/>
          </a:p>
        </p:txBody>
      </p:sp>
    </p:spTree>
    <p:extLst>
      <p:ext uri="{BB962C8B-B14F-4D97-AF65-F5344CB8AC3E}">
        <p14:creationId xmlns:p14="http://schemas.microsoft.com/office/powerpoint/2010/main" val="664393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55797B-A171-428A-873D-883A1DDCB3B8}" type="datetimeFigureOut">
              <a:rPr lang="en-US" smtClean="0"/>
              <a:t>5/17/2013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96D582-A949-4B47-99E3-AF5F758AA5C4}" type="slidenum">
              <a:rPr lang="en-US" smtClean="0"/>
              <a:t>‹#›</a:t>
            </a:fld>
            <a:endParaRPr lang="en-US"/>
          </a:p>
        </p:txBody>
      </p:sp>
    </p:spTree>
    <p:extLst>
      <p:ext uri="{BB962C8B-B14F-4D97-AF65-F5344CB8AC3E}">
        <p14:creationId xmlns:p14="http://schemas.microsoft.com/office/powerpoint/2010/main" val="2238948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55797B-A171-428A-873D-883A1DDCB3B8}" type="datetimeFigureOut">
              <a:rPr lang="en-US" smtClean="0"/>
              <a:t>5/17/2013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96D582-A949-4B47-99E3-AF5F758AA5C4}" type="slidenum">
              <a:rPr lang="en-US" smtClean="0"/>
              <a:t>‹#›</a:t>
            </a:fld>
            <a:endParaRPr lang="en-US"/>
          </a:p>
        </p:txBody>
      </p:sp>
    </p:spTree>
    <p:extLst>
      <p:ext uri="{BB962C8B-B14F-4D97-AF65-F5344CB8AC3E}">
        <p14:creationId xmlns:p14="http://schemas.microsoft.com/office/powerpoint/2010/main" val="2110543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55797B-A171-428A-873D-883A1DDCB3B8}" type="datetimeFigureOut">
              <a:rPr lang="en-US" smtClean="0"/>
              <a:t>5/17/2013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96D582-A949-4B47-99E3-AF5F758AA5C4}" type="slidenum">
              <a:rPr lang="en-US" smtClean="0"/>
              <a:t>‹#›</a:t>
            </a:fld>
            <a:endParaRPr lang="en-US"/>
          </a:p>
        </p:txBody>
      </p:sp>
    </p:spTree>
    <p:extLst>
      <p:ext uri="{BB962C8B-B14F-4D97-AF65-F5344CB8AC3E}">
        <p14:creationId xmlns:p14="http://schemas.microsoft.com/office/powerpoint/2010/main" val="437410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55797B-A171-428A-873D-883A1DDCB3B8}" type="datetimeFigureOut">
              <a:rPr lang="en-US" smtClean="0"/>
              <a:t>5/17/2013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96D582-A949-4B47-99E3-AF5F758AA5C4}" type="slidenum">
              <a:rPr lang="en-US" smtClean="0"/>
              <a:t>‹#›</a:t>
            </a:fld>
            <a:endParaRPr lang="en-US"/>
          </a:p>
        </p:txBody>
      </p:sp>
    </p:spTree>
    <p:extLst>
      <p:ext uri="{BB962C8B-B14F-4D97-AF65-F5344CB8AC3E}">
        <p14:creationId xmlns:p14="http://schemas.microsoft.com/office/powerpoint/2010/main" val="4040615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55797B-A171-428A-873D-883A1DDCB3B8}" type="datetimeFigureOut">
              <a:rPr lang="en-US" smtClean="0"/>
              <a:t>5/17/2013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96D582-A949-4B47-99E3-AF5F758AA5C4}" type="slidenum">
              <a:rPr lang="en-US" smtClean="0"/>
              <a:t>‹#›</a:t>
            </a:fld>
            <a:endParaRPr lang="en-US"/>
          </a:p>
        </p:txBody>
      </p:sp>
    </p:spTree>
    <p:extLst>
      <p:ext uri="{BB962C8B-B14F-4D97-AF65-F5344CB8AC3E}">
        <p14:creationId xmlns:p14="http://schemas.microsoft.com/office/powerpoint/2010/main" val="624349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55797B-A171-428A-873D-883A1DDCB3B8}" type="datetimeFigureOut">
              <a:rPr lang="en-US" smtClean="0"/>
              <a:t>5/17/2013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96D582-A949-4B47-99E3-AF5F758AA5C4}" type="slidenum">
              <a:rPr lang="en-US" smtClean="0"/>
              <a:t>‹#›</a:t>
            </a:fld>
            <a:endParaRPr lang="en-US"/>
          </a:p>
        </p:txBody>
      </p:sp>
    </p:spTree>
    <p:extLst>
      <p:ext uri="{BB962C8B-B14F-4D97-AF65-F5344CB8AC3E}">
        <p14:creationId xmlns:p14="http://schemas.microsoft.com/office/powerpoint/2010/main" val="4119703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55797B-A171-428A-873D-883A1DDCB3B8}" type="datetimeFigureOut">
              <a:rPr lang="en-US" smtClean="0"/>
              <a:t>5/17/2013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96D582-A949-4B47-99E3-AF5F758AA5C4}" type="slidenum">
              <a:rPr lang="en-US" smtClean="0"/>
              <a:t>‹#›</a:t>
            </a:fld>
            <a:endParaRPr lang="en-US"/>
          </a:p>
        </p:txBody>
      </p:sp>
    </p:spTree>
    <p:extLst>
      <p:ext uri="{BB962C8B-B14F-4D97-AF65-F5344CB8AC3E}">
        <p14:creationId xmlns:p14="http://schemas.microsoft.com/office/powerpoint/2010/main" val="4117118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55797B-A171-428A-873D-883A1DDCB3B8}" type="datetimeFigureOut">
              <a:rPr lang="en-US" smtClean="0"/>
              <a:t>5/17/2013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96D582-A949-4B47-99E3-AF5F758AA5C4}" type="slidenum">
              <a:rPr lang="en-US" smtClean="0"/>
              <a:t>‹#›</a:t>
            </a:fld>
            <a:endParaRPr lang="en-US"/>
          </a:p>
        </p:txBody>
      </p:sp>
    </p:spTree>
    <p:extLst>
      <p:ext uri="{BB962C8B-B14F-4D97-AF65-F5344CB8AC3E}">
        <p14:creationId xmlns:p14="http://schemas.microsoft.com/office/powerpoint/2010/main" val="1968713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55797B-A171-428A-873D-883A1DDCB3B8}" type="datetimeFigureOut">
              <a:rPr lang="en-US" smtClean="0"/>
              <a:t>5/17/2013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96D582-A949-4B47-99E3-AF5F758AA5C4}" type="slidenum">
              <a:rPr lang="en-US" smtClean="0"/>
              <a:t>‹#›</a:t>
            </a:fld>
            <a:endParaRPr lang="en-US"/>
          </a:p>
        </p:txBody>
      </p:sp>
    </p:spTree>
    <p:extLst>
      <p:ext uri="{BB962C8B-B14F-4D97-AF65-F5344CB8AC3E}">
        <p14:creationId xmlns:p14="http://schemas.microsoft.com/office/powerpoint/2010/main" val="3883186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55797B-A171-428A-873D-883A1DDCB3B8}" type="datetimeFigureOut">
              <a:rPr lang="en-US" smtClean="0"/>
              <a:t>5/17/2013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96D582-A949-4B47-99E3-AF5F758AA5C4}" type="slidenum">
              <a:rPr lang="en-US" smtClean="0"/>
              <a:t>‹#›</a:t>
            </a:fld>
            <a:endParaRPr lang="en-US"/>
          </a:p>
        </p:txBody>
      </p:sp>
    </p:spTree>
    <p:extLst>
      <p:ext uri="{BB962C8B-B14F-4D97-AF65-F5344CB8AC3E}">
        <p14:creationId xmlns:p14="http://schemas.microsoft.com/office/powerpoint/2010/main" val="15490302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ail.eldon.k12.mo.us/owa/redir.aspx?C=ee1ac74d1997404ca4788e31d8eb7a39&amp;URL=http%3a%2f%2fwww.ted.com%2ftalks%2fphilip_zimbardo_on_the_psychology_of_evil.html" TargetMode="External"/><Relationship Id="rId2" Type="http://schemas.openxmlformats.org/officeDocument/2006/relationships/hyperlink" Target="http://mail.eldon.k12.mo.us/owa/redir.aspx?C=ee1ac74d1997404ca4788e31d8eb7a39&amp;URL=http%3a%2f%2fholykaw.alltop.com%2fted-talk-dont-wait-to-be-a-hero-video"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Honors English 2 Final</a:t>
            </a:r>
            <a:endParaRPr lang="en-US" dirty="0"/>
          </a:p>
        </p:txBody>
      </p:sp>
      <p:sp>
        <p:nvSpPr>
          <p:cNvPr id="3" name="Subtitle 2"/>
          <p:cNvSpPr>
            <a:spLocks noGrp="1"/>
          </p:cNvSpPr>
          <p:nvPr>
            <p:ph type="subTitle" idx="1"/>
          </p:nvPr>
        </p:nvSpPr>
        <p:spPr/>
        <p:txBody>
          <a:bodyPr/>
          <a:lstStyle/>
          <a:p>
            <a:r>
              <a:rPr lang="en-US" dirty="0" smtClean="0"/>
              <a:t>You will compose an argumentative essay using multiple sources.</a:t>
            </a:r>
            <a:endParaRPr lang="en-US" dirty="0"/>
          </a:p>
        </p:txBody>
      </p:sp>
    </p:spTree>
    <p:extLst>
      <p:ext uri="{BB962C8B-B14F-4D97-AF65-F5344CB8AC3E}">
        <p14:creationId xmlns:p14="http://schemas.microsoft.com/office/powerpoint/2010/main" val="1636896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Write your Supporting Paragraph Below</a:t>
            </a:r>
            <a:endParaRPr lang="en-US" dirty="0"/>
          </a:p>
        </p:txBody>
      </p:sp>
      <p:sp>
        <p:nvSpPr>
          <p:cNvPr id="5" name="Content Placeholder 4"/>
          <p:cNvSpPr>
            <a:spLocks noGrp="1"/>
          </p:cNvSpPr>
          <p:nvPr>
            <p:ph idx="1"/>
          </p:nvPr>
        </p:nvSpPr>
        <p:spPr/>
        <p:txBody>
          <a:bodyPr/>
          <a:lstStyle/>
          <a:p>
            <a:endParaRPr lang="en-US" dirty="0"/>
          </a:p>
        </p:txBody>
      </p:sp>
    </p:spTree>
    <p:extLst>
      <p:ext uri="{BB962C8B-B14F-4D97-AF65-F5344CB8AC3E}">
        <p14:creationId xmlns:p14="http://schemas.microsoft.com/office/powerpoint/2010/main" val="1647957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533400"/>
            <a:ext cx="7772400" cy="1362075"/>
          </a:xfrm>
        </p:spPr>
        <p:txBody>
          <a:bodyPr/>
          <a:lstStyle/>
          <a:p>
            <a:r>
              <a:rPr lang="en-US" dirty="0"/>
              <a:t>Supporting Evidence Paragraph </a:t>
            </a:r>
            <a:r>
              <a:rPr lang="en-US" dirty="0" smtClean="0"/>
              <a:t>#3</a:t>
            </a:r>
            <a:endParaRPr lang="en-US" dirty="0"/>
          </a:p>
        </p:txBody>
      </p:sp>
      <p:sp>
        <p:nvSpPr>
          <p:cNvPr id="5" name="Text Placeholder 4"/>
          <p:cNvSpPr>
            <a:spLocks noGrp="1"/>
          </p:cNvSpPr>
          <p:nvPr>
            <p:ph type="body" idx="1"/>
          </p:nvPr>
        </p:nvSpPr>
        <p:spPr>
          <a:xfrm>
            <a:off x="722313" y="1752600"/>
            <a:ext cx="7772400" cy="4724400"/>
          </a:xfrm>
        </p:spPr>
        <p:txBody>
          <a:bodyPr>
            <a:normAutofit/>
          </a:bodyPr>
          <a:lstStyle/>
          <a:p>
            <a:pPr lvl="0"/>
            <a:r>
              <a:rPr lang="en-US" dirty="0"/>
              <a:t>Prove your argument. Usually this is one paragraph, but you can break it up if you need to.  </a:t>
            </a:r>
          </a:p>
          <a:p>
            <a:pPr lvl="1"/>
            <a:r>
              <a:rPr lang="en-US" dirty="0"/>
              <a:t>Topic Sentence</a:t>
            </a:r>
          </a:p>
          <a:p>
            <a:pPr lvl="1"/>
            <a:r>
              <a:rPr lang="en-US" dirty="0"/>
              <a:t>Explain the Topic Sentence</a:t>
            </a:r>
          </a:p>
          <a:p>
            <a:pPr lvl="1"/>
            <a:r>
              <a:rPr lang="en-US" dirty="0"/>
              <a:t>Introduce evidence</a:t>
            </a:r>
          </a:p>
          <a:p>
            <a:pPr lvl="1"/>
            <a:r>
              <a:rPr lang="en-US" dirty="0"/>
              <a:t>State evidence as a quote with citation (Author #)</a:t>
            </a:r>
          </a:p>
          <a:p>
            <a:pPr lvl="1"/>
            <a:r>
              <a:rPr lang="en-US" dirty="0"/>
              <a:t>Explain evidence</a:t>
            </a:r>
          </a:p>
          <a:p>
            <a:pPr lvl="1"/>
            <a:r>
              <a:rPr lang="en-US" dirty="0"/>
              <a:t>State Evidence</a:t>
            </a:r>
          </a:p>
          <a:p>
            <a:pPr lvl="1"/>
            <a:r>
              <a:rPr lang="en-US" dirty="0"/>
              <a:t>Explain</a:t>
            </a:r>
          </a:p>
          <a:p>
            <a:pPr lvl="1"/>
            <a:r>
              <a:rPr lang="en-US" dirty="0"/>
              <a:t>State Evidence</a:t>
            </a:r>
          </a:p>
          <a:p>
            <a:pPr lvl="1"/>
            <a:r>
              <a:rPr lang="en-US" dirty="0"/>
              <a:t>Explain</a:t>
            </a:r>
          </a:p>
          <a:p>
            <a:pPr lvl="1"/>
            <a:r>
              <a:rPr lang="en-US" dirty="0"/>
              <a:t>Concluding sentences to back up what you have proven</a:t>
            </a:r>
          </a:p>
          <a:p>
            <a:endParaRPr lang="en-US" dirty="0"/>
          </a:p>
        </p:txBody>
      </p:sp>
    </p:spTree>
    <p:extLst>
      <p:ext uri="{BB962C8B-B14F-4D97-AF65-F5344CB8AC3E}">
        <p14:creationId xmlns:p14="http://schemas.microsoft.com/office/powerpoint/2010/main" val="2901219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Write your Supporting Paragraph Below</a:t>
            </a:r>
            <a:endParaRPr lang="en-US" dirty="0"/>
          </a:p>
        </p:txBody>
      </p:sp>
      <p:sp>
        <p:nvSpPr>
          <p:cNvPr id="5" name="Content Placeholder 4"/>
          <p:cNvSpPr>
            <a:spLocks noGrp="1"/>
          </p:cNvSpPr>
          <p:nvPr>
            <p:ph idx="1"/>
          </p:nvPr>
        </p:nvSpPr>
        <p:spPr/>
        <p:txBody>
          <a:bodyPr/>
          <a:lstStyle/>
          <a:p>
            <a:endParaRPr lang="en-US" dirty="0"/>
          </a:p>
        </p:txBody>
      </p:sp>
    </p:spTree>
    <p:extLst>
      <p:ext uri="{BB962C8B-B14F-4D97-AF65-F5344CB8AC3E}">
        <p14:creationId xmlns:p14="http://schemas.microsoft.com/office/powerpoint/2010/main" val="1647957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533401"/>
            <a:ext cx="7772400" cy="914400"/>
          </a:xfrm>
        </p:spPr>
        <p:txBody>
          <a:bodyPr/>
          <a:lstStyle/>
          <a:p>
            <a:r>
              <a:rPr lang="en-US" dirty="0"/>
              <a:t>Counterargument Paragraph</a:t>
            </a:r>
          </a:p>
        </p:txBody>
      </p:sp>
      <p:sp>
        <p:nvSpPr>
          <p:cNvPr id="5" name="Text Placeholder 4"/>
          <p:cNvSpPr>
            <a:spLocks noGrp="1"/>
          </p:cNvSpPr>
          <p:nvPr>
            <p:ph type="body" idx="1"/>
          </p:nvPr>
        </p:nvSpPr>
        <p:spPr>
          <a:xfrm>
            <a:off x="722313" y="1752600"/>
            <a:ext cx="7772400" cy="4724400"/>
          </a:xfrm>
        </p:spPr>
        <p:txBody>
          <a:bodyPr>
            <a:normAutofit/>
          </a:bodyPr>
          <a:lstStyle/>
          <a:p>
            <a:pPr lvl="0"/>
            <a:r>
              <a:rPr lang="en-US" sz="3200" dirty="0"/>
              <a:t>Anticipate the reader’s objections</a:t>
            </a:r>
            <a:r>
              <a:rPr lang="en-US" sz="3200" dirty="0" smtClean="0"/>
              <a:t>.</a:t>
            </a:r>
          </a:p>
          <a:p>
            <a:pPr lvl="0"/>
            <a:r>
              <a:rPr lang="en-US" sz="3200" dirty="0" smtClean="0"/>
              <a:t> </a:t>
            </a:r>
            <a:r>
              <a:rPr lang="en-US" sz="3200" dirty="0"/>
              <a:t>Make yourself sound reasonable and objective. </a:t>
            </a:r>
            <a:endParaRPr lang="en-US" sz="3200" dirty="0" smtClean="0"/>
          </a:p>
          <a:p>
            <a:pPr lvl="0"/>
            <a:r>
              <a:rPr lang="en-US" sz="3200" dirty="0" smtClean="0"/>
              <a:t>Address </a:t>
            </a:r>
            <a:r>
              <a:rPr lang="en-US" sz="3200" dirty="0"/>
              <a:t>possible arguments that the reader could pose against your own argument</a:t>
            </a:r>
            <a:r>
              <a:rPr lang="en-US" sz="3200" dirty="0" smtClean="0"/>
              <a:t>.</a:t>
            </a:r>
          </a:p>
          <a:p>
            <a:pPr lvl="0"/>
            <a:r>
              <a:rPr lang="en-US" sz="3200" dirty="0" smtClean="0"/>
              <a:t> </a:t>
            </a:r>
            <a:r>
              <a:rPr lang="en-US" sz="3200" dirty="0"/>
              <a:t>Insert </a:t>
            </a:r>
            <a:r>
              <a:rPr lang="en-US" sz="3200" dirty="0" smtClean="0"/>
              <a:t>them and </a:t>
            </a:r>
            <a:r>
              <a:rPr lang="en-US" sz="3200" dirty="0"/>
              <a:t>then </a:t>
            </a:r>
            <a:r>
              <a:rPr lang="en-US" sz="3200" u="sng" dirty="0"/>
              <a:t>refute</a:t>
            </a:r>
            <a:r>
              <a:rPr lang="en-US" sz="3200" dirty="0"/>
              <a:t> them.  </a:t>
            </a:r>
            <a:endParaRPr lang="en-US" sz="3200" dirty="0" smtClean="0"/>
          </a:p>
          <a:p>
            <a:pPr lvl="0"/>
            <a:r>
              <a:rPr lang="en-US" sz="3200" dirty="0" smtClean="0"/>
              <a:t>End </a:t>
            </a:r>
            <a:r>
              <a:rPr lang="en-US" sz="3200" dirty="0"/>
              <a:t>the paragraph by reasserting your own claim.</a:t>
            </a:r>
          </a:p>
        </p:txBody>
      </p:sp>
    </p:spTree>
    <p:extLst>
      <p:ext uri="{BB962C8B-B14F-4D97-AF65-F5344CB8AC3E}">
        <p14:creationId xmlns:p14="http://schemas.microsoft.com/office/powerpoint/2010/main" val="1410518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Write your Counterargument Below</a:t>
            </a:r>
            <a:endParaRPr lang="en-US" dirty="0"/>
          </a:p>
        </p:txBody>
      </p:sp>
      <p:sp>
        <p:nvSpPr>
          <p:cNvPr id="5" name="Content Placeholder 4"/>
          <p:cNvSpPr>
            <a:spLocks noGrp="1"/>
          </p:cNvSpPr>
          <p:nvPr>
            <p:ph idx="1"/>
          </p:nvPr>
        </p:nvSpPr>
        <p:spPr/>
        <p:txBody>
          <a:bodyPr/>
          <a:lstStyle/>
          <a:p>
            <a:endParaRPr lang="en-US" dirty="0"/>
          </a:p>
        </p:txBody>
      </p:sp>
    </p:spTree>
    <p:extLst>
      <p:ext uri="{BB962C8B-B14F-4D97-AF65-F5344CB8AC3E}">
        <p14:creationId xmlns:p14="http://schemas.microsoft.com/office/powerpoint/2010/main" val="1971146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533401"/>
            <a:ext cx="7772400" cy="838200"/>
          </a:xfrm>
        </p:spPr>
        <p:txBody>
          <a:bodyPr/>
          <a:lstStyle/>
          <a:p>
            <a:r>
              <a:rPr lang="en-US" dirty="0"/>
              <a:t>Conclusion Part 1</a:t>
            </a:r>
          </a:p>
        </p:txBody>
      </p:sp>
      <p:sp>
        <p:nvSpPr>
          <p:cNvPr id="5" name="Text Placeholder 4"/>
          <p:cNvSpPr>
            <a:spLocks noGrp="1"/>
          </p:cNvSpPr>
          <p:nvPr>
            <p:ph type="body" idx="1"/>
          </p:nvPr>
        </p:nvSpPr>
        <p:spPr>
          <a:xfrm>
            <a:off x="722313" y="1752600"/>
            <a:ext cx="7772400" cy="3124200"/>
          </a:xfrm>
        </p:spPr>
        <p:txBody>
          <a:bodyPr>
            <a:normAutofit/>
          </a:bodyPr>
          <a:lstStyle/>
          <a:p>
            <a:pPr lvl="0"/>
            <a:r>
              <a:rPr lang="en-US" sz="3600" dirty="0"/>
              <a:t>Remind readers of your own argument and supporting evidence. </a:t>
            </a:r>
            <a:endParaRPr lang="en-US" sz="3600" dirty="0" smtClean="0"/>
          </a:p>
          <a:p>
            <a:pPr lvl="0"/>
            <a:r>
              <a:rPr lang="en-US" sz="3600" dirty="0" smtClean="0"/>
              <a:t>Restate </a:t>
            </a:r>
            <a:r>
              <a:rPr lang="en-US" sz="3600" dirty="0"/>
              <a:t>your overall claim and the details you used to support it.</a:t>
            </a:r>
          </a:p>
        </p:txBody>
      </p:sp>
    </p:spTree>
    <p:extLst>
      <p:ext uri="{BB962C8B-B14F-4D97-AF65-F5344CB8AC3E}">
        <p14:creationId xmlns:p14="http://schemas.microsoft.com/office/powerpoint/2010/main" val="1410518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Write your Conclusion Part 1 Below</a:t>
            </a:r>
            <a:endParaRPr lang="en-US" dirty="0"/>
          </a:p>
        </p:txBody>
      </p:sp>
      <p:sp>
        <p:nvSpPr>
          <p:cNvPr id="5" name="Content Placeholder 4"/>
          <p:cNvSpPr>
            <a:spLocks noGrp="1"/>
          </p:cNvSpPr>
          <p:nvPr>
            <p:ph idx="1"/>
          </p:nvPr>
        </p:nvSpPr>
        <p:spPr/>
        <p:txBody>
          <a:bodyPr/>
          <a:lstStyle/>
          <a:p>
            <a:endParaRPr lang="en-US" dirty="0"/>
          </a:p>
        </p:txBody>
      </p:sp>
    </p:spTree>
    <p:extLst>
      <p:ext uri="{BB962C8B-B14F-4D97-AF65-F5344CB8AC3E}">
        <p14:creationId xmlns:p14="http://schemas.microsoft.com/office/powerpoint/2010/main" val="33215959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533401"/>
            <a:ext cx="7772400" cy="838200"/>
          </a:xfrm>
        </p:spPr>
        <p:txBody>
          <a:bodyPr/>
          <a:lstStyle/>
          <a:p>
            <a:r>
              <a:rPr lang="en-US" dirty="0"/>
              <a:t>Conclusion Part </a:t>
            </a:r>
            <a:r>
              <a:rPr lang="en-US" dirty="0" smtClean="0"/>
              <a:t>2 “</a:t>
            </a:r>
            <a:r>
              <a:rPr lang="en-US" dirty="0"/>
              <a:t>So What</a:t>
            </a:r>
            <a:r>
              <a:rPr lang="en-US" dirty="0" smtClean="0"/>
              <a:t>”</a:t>
            </a:r>
            <a:endParaRPr lang="en-US" dirty="0"/>
          </a:p>
        </p:txBody>
      </p:sp>
      <p:sp>
        <p:nvSpPr>
          <p:cNvPr id="5" name="Text Placeholder 4"/>
          <p:cNvSpPr>
            <a:spLocks noGrp="1"/>
          </p:cNvSpPr>
          <p:nvPr>
            <p:ph type="body" idx="1"/>
          </p:nvPr>
        </p:nvSpPr>
        <p:spPr>
          <a:xfrm>
            <a:off x="722313" y="1752600"/>
            <a:ext cx="7772400" cy="4419600"/>
          </a:xfrm>
        </p:spPr>
        <p:txBody>
          <a:bodyPr>
            <a:normAutofit fontScale="85000" lnSpcReduction="20000"/>
          </a:bodyPr>
          <a:lstStyle/>
          <a:p>
            <a:pPr lvl="0"/>
            <a:r>
              <a:rPr lang="en-US" sz="3600" dirty="0"/>
              <a:t>Illustrate that you have thought critically and analytically about this issue.  </a:t>
            </a:r>
            <a:endParaRPr lang="en-US" sz="3600" dirty="0" smtClean="0"/>
          </a:p>
          <a:p>
            <a:pPr lvl="0"/>
            <a:r>
              <a:rPr lang="en-US" sz="3600" dirty="0" smtClean="0"/>
              <a:t>Explain </a:t>
            </a:r>
            <a:r>
              <a:rPr lang="en-US" sz="3600" dirty="0"/>
              <a:t>why we should care about your paper. </a:t>
            </a:r>
            <a:endParaRPr lang="en-US" sz="3600" dirty="0" smtClean="0"/>
          </a:p>
          <a:p>
            <a:pPr lvl="0"/>
            <a:r>
              <a:rPr lang="en-US" sz="3600" dirty="0" smtClean="0"/>
              <a:t>What </a:t>
            </a:r>
            <a:r>
              <a:rPr lang="en-US" sz="3600" dirty="0"/>
              <a:t>is its significance? </a:t>
            </a:r>
            <a:endParaRPr lang="en-US" sz="3600" dirty="0" smtClean="0"/>
          </a:p>
          <a:p>
            <a:pPr lvl="0"/>
            <a:r>
              <a:rPr lang="en-US" sz="3600" dirty="0" smtClean="0"/>
              <a:t>Why </a:t>
            </a:r>
            <a:r>
              <a:rPr lang="en-US" sz="3600" dirty="0"/>
              <a:t>is it important to you as the writer or to me as the reader? </a:t>
            </a:r>
            <a:endParaRPr lang="en-US" sz="3600" dirty="0" smtClean="0"/>
          </a:p>
          <a:p>
            <a:pPr lvl="0"/>
            <a:r>
              <a:rPr lang="en-US" sz="3600" dirty="0" smtClean="0"/>
              <a:t>What </a:t>
            </a:r>
            <a:r>
              <a:rPr lang="en-US" sz="3600" dirty="0"/>
              <a:t>information should I take away from this</a:t>
            </a:r>
            <a:r>
              <a:rPr lang="en-US" sz="3600" dirty="0" smtClean="0"/>
              <a:t>?</a:t>
            </a:r>
          </a:p>
          <a:p>
            <a:pPr lvl="0"/>
            <a:r>
              <a:rPr lang="en-US" sz="3600" dirty="0" smtClean="0"/>
              <a:t> </a:t>
            </a:r>
            <a:r>
              <a:rPr lang="en-US" sz="3600" dirty="0"/>
              <a:t>Remember, no new information or quotes in the conclusion.</a:t>
            </a:r>
          </a:p>
        </p:txBody>
      </p:sp>
    </p:spTree>
    <p:extLst>
      <p:ext uri="{BB962C8B-B14F-4D97-AF65-F5344CB8AC3E}">
        <p14:creationId xmlns:p14="http://schemas.microsoft.com/office/powerpoint/2010/main" val="20599510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Write your Conclusion Part 2 Below</a:t>
            </a:r>
            <a:endParaRPr lang="en-US" dirty="0"/>
          </a:p>
        </p:txBody>
      </p:sp>
      <p:sp>
        <p:nvSpPr>
          <p:cNvPr id="5" name="Content Placeholder 4"/>
          <p:cNvSpPr>
            <a:spLocks noGrp="1"/>
          </p:cNvSpPr>
          <p:nvPr>
            <p:ph idx="1"/>
          </p:nvPr>
        </p:nvSpPr>
        <p:spPr/>
        <p:txBody>
          <a:bodyPr/>
          <a:lstStyle/>
          <a:p>
            <a:endParaRPr lang="en-US" dirty="0"/>
          </a:p>
        </p:txBody>
      </p:sp>
    </p:spTree>
    <p:extLst>
      <p:ext uri="{BB962C8B-B14F-4D97-AF65-F5344CB8AC3E}">
        <p14:creationId xmlns:p14="http://schemas.microsoft.com/office/powerpoint/2010/main" val="1569843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Prompt</a:t>
            </a:r>
            <a:endParaRPr lang="en-US" dirty="0"/>
          </a:p>
        </p:txBody>
      </p:sp>
      <p:sp>
        <p:nvSpPr>
          <p:cNvPr id="3" name="Content Placeholder 2"/>
          <p:cNvSpPr>
            <a:spLocks noGrp="1"/>
          </p:cNvSpPr>
          <p:nvPr>
            <p:ph idx="1"/>
          </p:nvPr>
        </p:nvSpPr>
        <p:spPr/>
        <p:txBody>
          <a:bodyPr>
            <a:normAutofit lnSpcReduction="10000"/>
          </a:bodyPr>
          <a:lstStyle/>
          <a:p>
            <a:r>
              <a:rPr lang="en-US" dirty="0" smtClean="0"/>
              <a:t>The issue of chivalry is one that we have discussed in depth this semester.  </a:t>
            </a:r>
          </a:p>
          <a:p>
            <a:r>
              <a:rPr lang="en-US" dirty="0" smtClean="0"/>
              <a:t>My question to you:</a:t>
            </a:r>
          </a:p>
          <a:p>
            <a:pPr lvl="1"/>
            <a:r>
              <a:rPr lang="en-US" dirty="0" smtClean="0"/>
              <a:t>Is heroic chivalry alive today or has it disappeared? </a:t>
            </a:r>
          </a:p>
          <a:p>
            <a:pPr lvl="1"/>
            <a:r>
              <a:rPr lang="en-US" dirty="0" smtClean="0"/>
              <a:t>Note: I’m not talking about courtly love, but instead am discussing heroic nobility, traits, and actions.</a:t>
            </a:r>
          </a:p>
          <a:p>
            <a:pPr lvl="1"/>
            <a:r>
              <a:rPr lang="en-US" dirty="0" smtClean="0"/>
              <a:t>Take a position either YES or NO and use sources to prove it.</a:t>
            </a:r>
            <a:endParaRPr lang="en-US" dirty="0"/>
          </a:p>
        </p:txBody>
      </p:sp>
    </p:spTree>
    <p:extLst>
      <p:ext uri="{BB962C8B-B14F-4D97-AF65-F5344CB8AC3E}">
        <p14:creationId xmlns:p14="http://schemas.microsoft.com/office/powerpoint/2010/main" val="3985750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dirty="0" smtClean="0"/>
              <a:t>You  have several articles that have been provided to you.</a:t>
            </a:r>
          </a:p>
          <a:p>
            <a:r>
              <a:rPr lang="en-US" dirty="0" smtClean="0"/>
              <a:t>Additionally, you can use the links to the two videos on the next two slides.</a:t>
            </a:r>
            <a:endParaRPr lang="en-US" dirty="0"/>
          </a:p>
        </p:txBody>
      </p:sp>
    </p:spTree>
    <p:extLst>
      <p:ext uri="{BB962C8B-B14F-4D97-AF65-F5344CB8AC3E}">
        <p14:creationId xmlns:p14="http://schemas.microsoft.com/office/powerpoint/2010/main" val="1531992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Videos</a:t>
            </a:r>
            <a:endParaRPr lang="en-US" dirty="0"/>
          </a:p>
        </p:txBody>
      </p:sp>
      <p:sp>
        <p:nvSpPr>
          <p:cNvPr id="3" name="Content Placeholder 2"/>
          <p:cNvSpPr>
            <a:spLocks noGrp="1"/>
          </p:cNvSpPr>
          <p:nvPr>
            <p:ph idx="1"/>
          </p:nvPr>
        </p:nvSpPr>
        <p:spPr>
          <a:xfrm>
            <a:off x="457200" y="1295400"/>
            <a:ext cx="8229600" cy="5105400"/>
          </a:xfrm>
        </p:spPr>
        <p:txBody>
          <a:bodyPr>
            <a:normAutofit fontScale="32500" lnSpcReduction="20000"/>
          </a:bodyPr>
          <a:lstStyle/>
          <a:p>
            <a:r>
              <a:rPr lang="en-US" sz="4900" dirty="0"/>
              <a:t>Video 1: </a:t>
            </a:r>
          </a:p>
          <a:p>
            <a:r>
              <a:rPr lang="en-US" sz="4900" dirty="0">
                <a:hlinkClick r:id="rId2"/>
              </a:rPr>
              <a:t>http://holykaw.alltop.com/ted-talk-dont-wait-to-be-a-hero-video</a:t>
            </a:r>
            <a:endParaRPr lang="en-US" sz="4900" dirty="0"/>
          </a:p>
          <a:p>
            <a:r>
              <a:rPr lang="en-US" sz="4900" dirty="0"/>
              <a:t>Citation: </a:t>
            </a:r>
          </a:p>
          <a:p>
            <a:r>
              <a:rPr lang="en-US" sz="4900" dirty="0"/>
              <a:t>Bezos, Mark, </a:t>
            </a:r>
            <a:r>
              <a:rPr lang="en-US" sz="4900" dirty="0" err="1"/>
              <a:t>perf</a:t>
            </a:r>
            <a:r>
              <a:rPr lang="en-US" sz="4900" dirty="0"/>
              <a:t>. </a:t>
            </a:r>
            <a:r>
              <a:rPr lang="en-US" sz="4900" i="1" dirty="0"/>
              <a:t>TED Talk: Don't Wait to be a Hero</a:t>
            </a:r>
            <a:r>
              <a:rPr lang="en-US" sz="4900" dirty="0"/>
              <a:t>. TED Talks, 2011. Web. 15 May 2013. </a:t>
            </a:r>
          </a:p>
          <a:p>
            <a:r>
              <a:rPr lang="en-US" sz="4900" dirty="0"/>
              <a:t>Note: This video is a little over 4 minutes long. It is on the subject of small acts being heroic. It is told by a volunteer firefighter.</a:t>
            </a:r>
          </a:p>
          <a:p>
            <a:endParaRPr lang="en-US" sz="4900" dirty="0" smtClean="0"/>
          </a:p>
          <a:p>
            <a:endParaRPr lang="en-US" sz="4900" dirty="0"/>
          </a:p>
          <a:p>
            <a:r>
              <a:rPr lang="en-US" sz="4900" dirty="0" smtClean="0"/>
              <a:t>Video </a:t>
            </a:r>
            <a:r>
              <a:rPr lang="en-US" sz="4900" dirty="0"/>
              <a:t>2: </a:t>
            </a:r>
          </a:p>
          <a:p>
            <a:r>
              <a:rPr lang="en-US" sz="4900" dirty="0">
                <a:hlinkClick r:id="rId3"/>
              </a:rPr>
              <a:t>http://www.ted.com/talks/philip_zimbardo_on_the_psychology_of_evil.html</a:t>
            </a:r>
            <a:r>
              <a:rPr lang="en-US" sz="4900" dirty="0"/>
              <a:t> </a:t>
            </a:r>
          </a:p>
          <a:p>
            <a:r>
              <a:rPr lang="en-US" sz="4900" dirty="0"/>
              <a:t>Citation: </a:t>
            </a:r>
          </a:p>
          <a:p>
            <a:r>
              <a:rPr lang="en-US" sz="4900" dirty="0" err="1"/>
              <a:t>Zimbardo</a:t>
            </a:r>
            <a:r>
              <a:rPr lang="en-US" sz="4900" dirty="0"/>
              <a:t>, Philip, </a:t>
            </a:r>
            <a:r>
              <a:rPr lang="en-US" sz="4900" dirty="0" err="1"/>
              <a:t>perf</a:t>
            </a:r>
            <a:r>
              <a:rPr lang="en-US" sz="4900" dirty="0"/>
              <a:t>. </a:t>
            </a:r>
            <a:r>
              <a:rPr lang="en-US" sz="4900" i="1" dirty="0"/>
              <a:t>TED Talks: Philip </a:t>
            </a:r>
            <a:r>
              <a:rPr lang="en-US" sz="4900" i="1" dirty="0" err="1"/>
              <a:t>Zimbardo</a:t>
            </a:r>
            <a:r>
              <a:rPr lang="en-US" sz="4900" i="1" dirty="0"/>
              <a:t>: The Psychology of Evil</a:t>
            </a:r>
            <a:r>
              <a:rPr lang="en-US" sz="4900" dirty="0"/>
              <a:t>. TED Talks, 2008. Web. 15 May 2013. </a:t>
            </a:r>
          </a:p>
          <a:p>
            <a:r>
              <a:rPr lang="en-US" sz="4900" dirty="0"/>
              <a:t>Note: This video is over 23 minutes long. It is told by a former president of the American Psychological Association who has written several books on the psychological criteria and processes for evil. He has also served as an expert witness during the Abu Ghraib trials and is the initiator of the controversial Stanford Prison Experiment, which explored this area of human psychology. Warning: the video does contain graphic images. Also, you may not have time to watch the entire video. You must finish your final during this class period.</a:t>
            </a:r>
          </a:p>
          <a:p>
            <a:endParaRPr lang="en-US" dirty="0"/>
          </a:p>
        </p:txBody>
      </p:sp>
    </p:spTree>
    <p:extLst>
      <p:ext uri="{BB962C8B-B14F-4D97-AF65-F5344CB8AC3E}">
        <p14:creationId xmlns:p14="http://schemas.microsoft.com/office/powerpoint/2010/main" val="2278847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533400"/>
            <a:ext cx="7772400" cy="1362075"/>
          </a:xfrm>
        </p:spPr>
        <p:txBody>
          <a:bodyPr/>
          <a:lstStyle/>
          <a:p>
            <a:r>
              <a:rPr lang="en-US" dirty="0" smtClean="0"/>
              <a:t>Introduction</a:t>
            </a:r>
            <a:endParaRPr lang="en-US" dirty="0"/>
          </a:p>
        </p:txBody>
      </p:sp>
      <p:sp>
        <p:nvSpPr>
          <p:cNvPr id="5" name="Text Placeholder 4"/>
          <p:cNvSpPr>
            <a:spLocks noGrp="1"/>
          </p:cNvSpPr>
          <p:nvPr>
            <p:ph type="body" idx="1"/>
          </p:nvPr>
        </p:nvSpPr>
        <p:spPr>
          <a:xfrm>
            <a:off x="722313" y="1524000"/>
            <a:ext cx="7772400" cy="3733799"/>
          </a:xfrm>
        </p:spPr>
        <p:txBody>
          <a:bodyPr/>
          <a:lstStyle/>
          <a:p>
            <a:pPr lvl="0"/>
            <a:r>
              <a:rPr lang="en-US" sz="3200" dirty="0" smtClean="0"/>
              <a:t>Draw </a:t>
            </a:r>
            <a:r>
              <a:rPr lang="en-US" sz="3200" dirty="0"/>
              <a:t>the reader in.  </a:t>
            </a:r>
            <a:endParaRPr lang="en-US" sz="3200" dirty="0" smtClean="0"/>
          </a:p>
          <a:p>
            <a:pPr lvl="0"/>
            <a:r>
              <a:rPr lang="en-US" sz="3200" dirty="0" smtClean="0"/>
              <a:t>Set </a:t>
            </a:r>
            <a:r>
              <a:rPr lang="en-US" sz="3200" dirty="0"/>
              <a:t>up your claim (argument)by providing background information. </a:t>
            </a:r>
            <a:endParaRPr lang="en-US" sz="3200" dirty="0" smtClean="0"/>
          </a:p>
          <a:p>
            <a:pPr lvl="0"/>
            <a:r>
              <a:rPr lang="en-US" sz="3200" dirty="0" smtClean="0"/>
              <a:t>Explain </a:t>
            </a:r>
            <a:r>
              <a:rPr lang="en-US" sz="3200" dirty="0"/>
              <a:t>the issue or theory. </a:t>
            </a:r>
            <a:endParaRPr lang="en-US" sz="3200" dirty="0" smtClean="0"/>
          </a:p>
          <a:p>
            <a:pPr lvl="0"/>
            <a:r>
              <a:rPr lang="en-US" sz="3200" dirty="0" smtClean="0"/>
              <a:t>State </a:t>
            </a:r>
            <a:r>
              <a:rPr lang="en-US" sz="3200" dirty="0"/>
              <a:t>your claim at the end of the paragraph.   </a:t>
            </a:r>
          </a:p>
          <a:p>
            <a:endParaRPr lang="en-US" dirty="0"/>
          </a:p>
        </p:txBody>
      </p:sp>
    </p:spTree>
    <p:extLst>
      <p:ext uri="{BB962C8B-B14F-4D97-AF65-F5344CB8AC3E}">
        <p14:creationId xmlns:p14="http://schemas.microsoft.com/office/powerpoint/2010/main" val="680254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Write your Introduction Below</a:t>
            </a:r>
            <a:endParaRPr lang="en-US" dirty="0"/>
          </a:p>
        </p:txBody>
      </p:sp>
      <p:sp>
        <p:nvSpPr>
          <p:cNvPr id="5" name="Content Placeholder 4"/>
          <p:cNvSpPr>
            <a:spLocks noGrp="1"/>
          </p:cNvSpPr>
          <p:nvPr>
            <p:ph idx="1"/>
          </p:nvPr>
        </p:nvSpPr>
        <p:spPr/>
        <p:txBody>
          <a:bodyPr/>
          <a:lstStyle/>
          <a:p>
            <a:endParaRPr lang="en-US"/>
          </a:p>
        </p:txBody>
      </p:sp>
    </p:spTree>
    <p:extLst>
      <p:ext uri="{BB962C8B-B14F-4D97-AF65-F5344CB8AC3E}">
        <p14:creationId xmlns:p14="http://schemas.microsoft.com/office/powerpoint/2010/main" val="3583643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533400"/>
            <a:ext cx="7772400" cy="1362075"/>
          </a:xfrm>
        </p:spPr>
        <p:txBody>
          <a:bodyPr/>
          <a:lstStyle/>
          <a:p>
            <a:r>
              <a:rPr lang="en-US" dirty="0"/>
              <a:t>Supporting Evidence Paragraph #1</a:t>
            </a:r>
          </a:p>
        </p:txBody>
      </p:sp>
      <p:sp>
        <p:nvSpPr>
          <p:cNvPr id="5" name="Text Placeholder 4"/>
          <p:cNvSpPr>
            <a:spLocks noGrp="1"/>
          </p:cNvSpPr>
          <p:nvPr>
            <p:ph type="body" idx="1"/>
          </p:nvPr>
        </p:nvSpPr>
        <p:spPr>
          <a:xfrm>
            <a:off x="722313" y="1752600"/>
            <a:ext cx="7772400" cy="4724400"/>
          </a:xfrm>
        </p:spPr>
        <p:txBody>
          <a:bodyPr>
            <a:normAutofit/>
          </a:bodyPr>
          <a:lstStyle/>
          <a:p>
            <a:pPr lvl="0"/>
            <a:r>
              <a:rPr lang="en-US" dirty="0"/>
              <a:t>Prove your argument. Usually this is one paragraph, but you can break it up if you need to.  </a:t>
            </a:r>
          </a:p>
          <a:p>
            <a:pPr lvl="1"/>
            <a:r>
              <a:rPr lang="en-US" dirty="0"/>
              <a:t>Topic Sentence</a:t>
            </a:r>
          </a:p>
          <a:p>
            <a:pPr lvl="1"/>
            <a:r>
              <a:rPr lang="en-US" dirty="0"/>
              <a:t>Explain the Topic Sentence</a:t>
            </a:r>
          </a:p>
          <a:p>
            <a:pPr lvl="1"/>
            <a:r>
              <a:rPr lang="en-US" dirty="0"/>
              <a:t>Introduce evidence</a:t>
            </a:r>
          </a:p>
          <a:p>
            <a:pPr lvl="1"/>
            <a:r>
              <a:rPr lang="en-US" dirty="0"/>
              <a:t>State evidence as a quote with citation (Author #)</a:t>
            </a:r>
          </a:p>
          <a:p>
            <a:pPr lvl="1"/>
            <a:r>
              <a:rPr lang="en-US" dirty="0"/>
              <a:t>Explain evidence</a:t>
            </a:r>
          </a:p>
          <a:p>
            <a:pPr lvl="1"/>
            <a:r>
              <a:rPr lang="en-US" dirty="0"/>
              <a:t>State Evidence</a:t>
            </a:r>
          </a:p>
          <a:p>
            <a:pPr lvl="1"/>
            <a:r>
              <a:rPr lang="en-US" dirty="0"/>
              <a:t>Explain</a:t>
            </a:r>
          </a:p>
          <a:p>
            <a:pPr lvl="1"/>
            <a:r>
              <a:rPr lang="en-US" dirty="0"/>
              <a:t>State Evidence</a:t>
            </a:r>
          </a:p>
          <a:p>
            <a:pPr lvl="1"/>
            <a:r>
              <a:rPr lang="en-US" dirty="0"/>
              <a:t>Explain</a:t>
            </a:r>
          </a:p>
          <a:p>
            <a:pPr lvl="1"/>
            <a:r>
              <a:rPr lang="en-US" dirty="0"/>
              <a:t>Concluding sentences to back up what you have proven</a:t>
            </a:r>
          </a:p>
          <a:p>
            <a:endParaRPr lang="en-US" dirty="0"/>
          </a:p>
        </p:txBody>
      </p:sp>
    </p:spTree>
    <p:extLst>
      <p:ext uri="{BB962C8B-B14F-4D97-AF65-F5344CB8AC3E}">
        <p14:creationId xmlns:p14="http://schemas.microsoft.com/office/powerpoint/2010/main" val="2922389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Write your Supporting Paragraph Below</a:t>
            </a:r>
            <a:endParaRPr lang="en-US" dirty="0"/>
          </a:p>
        </p:txBody>
      </p:sp>
      <p:sp>
        <p:nvSpPr>
          <p:cNvPr id="5" name="Content Placeholder 4"/>
          <p:cNvSpPr>
            <a:spLocks noGrp="1"/>
          </p:cNvSpPr>
          <p:nvPr>
            <p:ph idx="1"/>
          </p:nvPr>
        </p:nvSpPr>
        <p:spPr/>
        <p:txBody>
          <a:bodyPr/>
          <a:lstStyle/>
          <a:p>
            <a:endParaRPr lang="en-US" dirty="0"/>
          </a:p>
        </p:txBody>
      </p:sp>
    </p:spTree>
    <p:extLst>
      <p:ext uri="{BB962C8B-B14F-4D97-AF65-F5344CB8AC3E}">
        <p14:creationId xmlns:p14="http://schemas.microsoft.com/office/powerpoint/2010/main" val="1091970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533400"/>
            <a:ext cx="7772400" cy="1362075"/>
          </a:xfrm>
        </p:spPr>
        <p:txBody>
          <a:bodyPr/>
          <a:lstStyle/>
          <a:p>
            <a:r>
              <a:rPr lang="en-US" dirty="0"/>
              <a:t>Supporting Evidence Paragraph </a:t>
            </a:r>
            <a:r>
              <a:rPr lang="en-US" dirty="0" smtClean="0"/>
              <a:t>#2</a:t>
            </a:r>
            <a:endParaRPr lang="en-US" dirty="0"/>
          </a:p>
        </p:txBody>
      </p:sp>
      <p:sp>
        <p:nvSpPr>
          <p:cNvPr id="5" name="Text Placeholder 4"/>
          <p:cNvSpPr>
            <a:spLocks noGrp="1"/>
          </p:cNvSpPr>
          <p:nvPr>
            <p:ph type="body" idx="1"/>
          </p:nvPr>
        </p:nvSpPr>
        <p:spPr>
          <a:xfrm>
            <a:off x="722313" y="1752600"/>
            <a:ext cx="7772400" cy="4724400"/>
          </a:xfrm>
        </p:spPr>
        <p:txBody>
          <a:bodyPr>
            <a:normAutofit/>
          </a:bodyPr>
          <a:lstStyle/>
          <a:p>
            <a:pPr lvl="0"/>
            <a:r>
              <a:rPr lang="en-US" dirty="0"/>
              <a:t>Prove your argument. Usually this is one paragraph, but you can break it up if you need to.  </a:t>
            </a:r>
          </a:p>
          <a:p>
            <a:pPr lvl="1"/>
            <a:r>
              <a:rPr lang="en-US" dirty="0"/>
              <a:t>Topic Sentence</a:t>
            </a:r>
          </a:p>
          <a:p>
            <a:pPr lvl="1"/>
            <a:r>
              <a:rPr lang="en-US" dirty="0"/>
              <a:t>Explain the Topic Sentence</a:t>
            </a:r>
          </a:p>
          <a:p>
            <a:pPr lvl="1"/>
            <a:r>
              <a:rPr lang="en-US" dirty="0"/>
              <a:t>Introduce evidence</a:t>
            </a:r>
          </a:p>
          <a:p>
            <a:pPr lvl="1"/>
            <a:r>
              <a:rPr lang="en-US" dirty="0"/>
              <a:t>State evidence as a quote with citation (Author #)</a:t>
            </a:r>
          </a:p>
          <a:p>
            <a:pPr lvl="1"/>
            <a:r>
              <a:rPr lang="en-US" dirty="0"/>
              <a:t>Explain evidence</a:t>
            </a:r>
          </a:p>
          <a:p>
            <a:pPr lvl="1"/>
            <a:r>
              <a:rPr lang="en-US" dirty="0"/>
              <a:t>State Evidence</a:t>
            </a:r>
          </a:p>
          <a:p>
            <a:pPr lvl="1"/>
            <a:r>
              <a:rPr lang="en-US" dirty="0"/>
              <a:t>Explain</a:t>
            </a:r>
          </a:p>
          <a:p>
            <a:pPr lvl="1"/>
            <a:r>
              <a:rPr lang="en-US" dirty="0"/>
              <a:t>State Evidence</a:t>
            </a:r>
          </a:p>
          <a:p>
            <a:pPr lvl="1"/>
            <a:r>
              <a:rPr lang="en-US" dirty="0"/>
              <a:t>Explain</a:t>
            </a:r>
          </a:p>
          <a:p>
            <a:pPr lvl="1"/>
            <a:r>
              <a:rPr lang="en-US" dirty="0"/>
              <a:t>Concluding sentences to back up what you have proven</a:t>
            </a:r>
          </a:p>
          <a:p>
            <a:endParaRPr lang="en-US" dirty="0"/>
          </a:p>
        </p:txBody>
      </p:sp>
    </p:spTree>
    <p:extLst>
      <p:ext uri="{BB962C8B-B14F-4D97-AF65-F5344CB8AC3E}">
        <p14:creationId xmlns:p14="http://schemas.microsoft.com/office/powerpoint/2010/main" val="29012195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704</Words>
  <Application>Microsoft Office PowerPoint</Application>
  <PresentationFormat>On-screen Show (4:3)</PresentationFormat>
  <Paragraphs>88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Honors English 2 Final</vt:lpstr>
      <vt:lpstr>The Prompt</vt:lpstr>
      <vt:lpstr>Sources</vt:lpstr>
      <vt:lpstr>Videos</vt:lpstr>
      <vt:lpstr>Introduction</vt:lpstr>
      <vt:lpstr>Write your Introduction Below</vt:lpstr>
      <vt:lpstr>Supporting Evidence Paragraph #1</vt:lpstr>
      <vt:lpstr>Write your Supporting Paragraph Below</vt:lpstr>
      <vt:lpstr>Supporting Evidence Paragraph #2</vt:lpstr>
      <vt:lpstr>Write your Supporting Paragraph Below</vt:lpstr>
      <vt:lpstr>Supporting Evidence Paragraph #3</vt:lpstr>
      <vt:lpstr>Write your Supporting Paragraph Below</vt:lpstr>
      <vt:lpstr>Counterargument Paragraph</vt:lpstr>
      <vt:lpstr>Write your Counterargument Below</vt:lpstr>
      <vt:lpstr>Conclusion Part 1</vt:lpstr>
      <vt:lpstr>Write your Conclusion Part 1 Below</vt:lpstr>
      <vt:lpstr>Conclusion Part 2 “So What”</vt:lpstr>
      <vt:lpstr>Write your Conclusion Part 2 Below</vt:lpstr>
    </vt:vector>
  </TitlesOfParts>
  <Company>Eldon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Honors English 2 Final</dc:title>
  <dc:creator>Wilson, Misty</dc:creator>
  <cp:lastModifiedBy>Wilson, Misty</cp:lastModifiedBy>
  <cp:revision>3</cp:revision>
  <dcterms:created xsi:type="dcterms:W3CDTF">2013-05-17T12:32:08Z</dcterms:created>
  <dcterms:modified xsi:type="dcterms:W3CDTF">2013-05-17T12:52:16Z</dcterms:modified>
</cp:coreProperties>
</file>